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60" r:id="rId2"/>
    <p:sldId id="271" r:id="rId3"/>
    <p:sldId id="277" r:id="rId4"/>
    <p:sldId id="272" r:id="rId5"/>
    <p:sldId id="273" r:id="rId6"/>
    <p:sldId id="274" r:id="rId7"/>
    <p:sldId id="275" r:id="rId8"/>
    <p:sldId id="276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3" r:id="rId34"/>
    <p:sldId id="302" r:id="rId35"/>
    <p:sldId id="30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114" d="100"/>
          <a:sy n="114" d="100"/>
        </p:scale>
        <p:origin x="30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907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6RQMOyQ3lyg?feature=oembed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tERt20KWM74?feature=oembed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Z6nwYLHG8PU?feature=oembe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Ozhywx2YbzM?feature=oembed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vr/concepts/spatial-audio" TargetMode="Externa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KD1xFrxkPyk?feature=oembe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yUlnMbxTuY0?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Audio for VR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498VR: Virtual Reality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8E907-FFA5-4C92-A74E-1FD949B2195A}"/>
              </a:ext>
            </a:extLst>
          </p:cNvPr>
          <p:cNvSpPr txBox="1"/>
          <p:nvPr/>
        </p:nvSpPr>
        <p:spPr>
          <a:xfrm>
            <a:off x="7097087" y="4929731"/>
            <a:ext cx="451327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Based on material from:</a:t>
            </a:r>
            <a:br>
              <a:rPr lang="en-US" dirty="0"/>
            </a:br>
            <a:r>
              <a:rPr lang="en-US" dirty="0"/>
              <a:t>Bruce Thomas and Mark </a:t>
            </a:r>
            <a:r>
              <a:rPr lang="en-US" dirty="0" err="1"/>
              <a:t>Billinghurst</a:t>
            </a:r>
            <a:endParaRPr lang="en-US" dirty="0"/>
          </a:p>
          <a:p>
            <a:r>
              <a:rPr lang="en-US" dirty="0"/>
              <a:t>University of South Australia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C518A-C2A4-4F8E-935B-34BA8DEA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Audio Display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66F22-188D-4CC2-8A55-290012A15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en-US" dirty="0"/>
              <a:t>Presentation Properties</a:t>
            </a:r>
          </a:p>
          <a:p>
            <a:r>
              <a:rPr lang="en-US" dirty="0"/>
              <a:t>Number of channels</a:t>
            </a:r>
          </a:p>
          <a:p>
            <a:r>
              <a:rPr lang="en-US" dirty="0"/>
              <a:t>Localization</a:t>
            </a:r>
          </a:p>
          <a:p>
            <a:r>
              <a:rPr lang="en-US" dirty="0"/>
              <a:t>Masking</a:t>
            </a:r>
          </a:p>
          <a:p>
            <a:r>
              <a:rPr lang="en-US" dirty="0"/>
              <a:t>Amplification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Logistical Properties</a:t>
            </a:r>
          </a:p>
          <a:p>
            <a:r>
              <a:rPr lang="en-US" dirty="0"/>
              <a:t>Noise pollution</a:t>
            </a:r>
          </a:p>
          <a:p>
            <a:r>
              <a:rPr lang="en-US" dirty="0"/>
              <a:t>User mobility</a:t>
            </a:r>
          </a:p>
          <a:p>
            <a:r>
              <a:rPr lang="en-US" dirty="0"/>
              <a:t>Tracking interface</a:t>
            </a:r>
          </a:p>
          <a:p>
            <a:r>
              <a:rPr lang="en-US" dirty="0"/>
              <a:t>Throughput</a:t>
            </a:r>
          </a:p>
          <a:p>
            <a:r>
              <a:rPr lang="en-US" dirty="0"/>
              <a:t>Cumber</a:t>
            </a:r>
          </a:p>
        </p:txBody>
      </p:sp>
    </p:spTree>
    <p:extLst>
      <p:ext uri="{BB962C8B-B14F-4D97-AF65-F5344CB8AC3E}">
        <p14:creationId xmlns:p14="http://schemas.microsoft.com/office/powerpoint/2010/main" val="2430769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121C-161D-4775-9550-CD2CA76E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Channels and Masking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3322D-BA13-4D55-BB7A-4EEBF5AFC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Number of channels can be thought of as the number of audio sources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Stereo </a:t>
            </a:r>
            <a:r>
              <a:rPr lang="en-US" sz="2400" dirty="0">
                <a:sym typeface="Wingdings" panose="05000000000000000000" pitchFamily="2" charset="2"/>
              </a:rPr>
              <a:t> 2 channels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Quadrophonic  4 channels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Surround  6 channels</a:t>
            </a:r>
            <a:br>
              <a:rPr lang="en-US" sz="2400" dirty="0">
                <a:sym typeface="Wingdings" panose="05000000000000000000" pitchFamily="2" charset="2"/>
              </a:rPr>
            </a:br>
            <a:endParaRPr lang="en-US" sz="24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Masking</a:t>
            </a:r>
            <a:br>
              <a:rPr lang="en-US" dirty="0">
                <a:sym typeface="Wingdings" panose="05000000000000000000" pitchFamily="2" charset="2"/>
              </a:rPr>
            </a:br>
            <a:br>
              <a:rPr lang="en-US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Loud sounds mask softer sounds</a:t>
            </a:r>
            <a:br>
              <a:rPr lang="en-US" sz="2400" dirty="0">
                <a:sym typeface="Wingdings" panose="05000000000000000000" pitchFamily="2" charset="2"/>
              </a:rPr>
            </a:b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Physical objects mask sounds signals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…obviously not with headphones</a:t>
            </a:r>
            <a:endParaRPr lang="en-US" dirty="0">
              <a:sym typeface="Wingdings" panose="05000000000000000000" pitchFamily="2" charset="2"/>
            </a:endParaRPr>
          </a:p>
          <a:p>
            <a:pPr marL="152396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152396" indent="0">
              <a:buNone/>
            </a:pP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69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077C-077F-46DE-BB0E-A92CA4DFB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361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Audio Displays: Head-Worn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86644-E15F-4318-B32E-7117A63C7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47" y="855933"/>
            <a:ext cx="8512303" cy="2957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AF352-01D1-4204-84E7-3105DD80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043" y="3964346"/>
            <a:ext cx="3670931" cy="2757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4A65B9-4771-4B89-86DB-2DDB9EAE44A2}"/>
              </a:ext>
            </a:extLst>
          </p:cNvPr>
          <p:cNvSpPr txBox="1"/>
          <p:nvPr/>
        </p:nvSpPr>
        <p:spPr>
          <a:xfrm>
            <a:off x="8899208" y="3467100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 The Onion</a:t>
            </a:r>
          </a:p>
        </p:txBody>
      </p:sp>
    </p:spTree>
    <p:extLst>
      <p:ext uri="{BB962C8B-B14F-4D97-AF65-F5344CB8AC3E}">
        <p14:creationId xmlns:p14="http://schemas.microsoft.com/office/powerpoint/2010/main" val="1307566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992CE-9920-42D4-9B7F-B40D4B635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Audio Displays: Room Mounted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E4C9D-BAA1-477F-ABD7-64AEDF6EB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208442"/>
            <a:ext cx="9277950" cy="54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24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482A4-AB69-4620-BBE5-B01899482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Spatialization and Localization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EA542-6693-4DC0-8270-36A82A2177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>
                <a:solidFill>
                  <a:schemeClr val="accent2"/>
                </a:solidFill>
              </a:rPr>
              <a:t>Spatialization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processing sound signals to make them emanate from a point in space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>
                <a:solidFill>
                  <a:schemeClr val="accent2"/>
                </a:solidFill>
              </a:rPr>
              <a:t>Localization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is the ability of people to identify the source position of a sound</a:t>
            </a:r>
          </a:p>
          <a:p>
            <a:pPr marL="1523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336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4F21-2CCC-46E7-B679-36C98A875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Stereo Sound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7A717-66A3-4260-8207-B8985E10E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4991449"/>
            <a:ext cx="11360800" cy="1100383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Seems to come from inside users head</a:t>
            </a:r>
          </a:p>
          <a:p>
            <a:pPr marL="152396" indent="0">
              <a:buNone/>
            </a:pPr>
            <a:r>
              <a:rPr lang="en-US" dirty="0"/>
              <a:t>Follows head motion as user moves head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003F1-AB0C-4821-A1C5-2F7B04415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450" y="785452"/>
            <a:ext cx="6637800" cy="36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99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7628-C582-4DC5-B46D-883B9466B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 Spatial Sound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A86FD-EC9D-4DFD-A6F1-26B27755D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092117"/>
            <a:ext cx="11360800" cy="99971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Seems external to the head</a:t>
            </a:r>
          </a:p>
          <a:p>
            <a:r>
              <a:rPr lang="en-US" dirty="0"/>
              <a:t>Fixed in space when user moves</a:t>
            </a:r>
          </a:p>
          <a:p>
            <a:r>
              <a:rPr lang="en-US" dirty="0"/>
              <a:t>Has reflected sound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CE90C-ED14-4F42-B59A-7A8183080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046" y="851180"/>
            <a:ext cx="5830500" cy="36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66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3D3C-8B15-4B21-83A3-32FE80E54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Spatialized Audio Effects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C008A-80D5-4EBF-BCD9-2417A0BDA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Naïve approach</a:t>
            </a:r>
          </a:p>
          <a:p>
            <a:pPr marL="152396" indent="0">
              <a:buNone/>
            </a:pPr>
            <a:r>
              <a:rPr lang="en-US" dirty="0"/>
              <a:t>•	Simple left/right shift for lateral position</a:t>
            </a:r>
          </a:p>
          <a:p>
            <a:pPr marL="152396" indent="0">
              <a:buNone/>
            </a:pPr>
            <a:r>
              <a:rPr lang="en-US" dirty="0"/>
              <a:t>•	Amplitude adjustment for distance</a:t>
            </a:r>
          </a:p>
          <a:p>
            <a:pPr marL="152396" indent="0">
              <a:buNone/>
            </a:pPr>
            <a:r>
              <a:rPr lang="en-US" dirty="0"/>
              <a:t>•	Easy to produce using consumer hardware/software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Does not give us "true" realism in sound</a:t>
            </a:r>
          </a:p>
          <a:p>
            <a:pPr marL="152396" indent="0">
              <a:buNone/>
            </a:pPr>
            <a:r>
              <a:rPr lang="en-US" dirty="0"/>
              <a:t>•	No up/down or front/back cues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We can use multiple speakers for this</a:t>
            </a:r>
          </a:p>
          <a:p>
            <a:pPr marL="152396" indent="0">
              <a:buNone/>
            </a:pPr>
            <a:r>
              <a:rPr lang="en-US" dirty="0"/>
              <a:t>•	Surround the user with speakers</a:t>
            </a:r>
          </a:p>
          <a:p>
            <a:pPr marL="152396" indent="0">
              <a:buNone/>
            </a:pPr>
            <a:r>
              <a:rPr lang="en-US" dirty="0"/>
              <a:t>•	Send different sound signals to each one</a:t>
            </a:r>
          </a:p>
        </p:txBody>
      </p:sp>
    </p:spTree>
    <p:extLst>
      <p:ext uri="{BB962C8B-B14F-4D97-AF65-F5344CB8AC3E}">
        <p14:creationId xmlns:p14="http://schemas.microsoft.com/office/powerpoint/2010/main" val="3431339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4666-0426-4A47-8F8C-5DC95EE5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BoomRoom</a:t>
            </a:r>
            <a:endParaRPr lang="en-US" dirty="0"/>
          </a:p>
        </p:txBody>
      </p:sp>
      <p:pic>
        <p:nvPicPr>
          <p:cNvPr id="4" name="Online Media 3" title="The BoomRoom: Mid-air Direct Interaction with Virtual Sound Sources">
            <a:hlinkClick r:id="" action="ppaction://media"/>
            <a:extLst>
              <a:ext uri="{FF2B5EF4-FFF2-40B4-BE49-F238E27FC236}">
                <a16:creationId xmlns:a16="http://schemas.microsoft.com/office/drawing/2014/main" id="{B7815B7A-BC56-48AD-8C63-94A5D6C5EA6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79259" y="1394670"/>
            <a:ext cx="8394583" cy="472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2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E832-593F-4656-8C05-77999DFF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Audio Localization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D28F1-ADAA-4D5B-8BAF-0DB0C6799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Main cues used by humans to localize sound:</a:t>
            </a:r>
            <a:br>
              <a:rPr lang="en-US" dirty="0"/>
            </a:br>
            <a:endParaRPr lang="en-US" dirty="0"/>
          </a:p>
          <a:p>
            <a:pPr marL="666746" indent="-51435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Interaural time differences: </a:t>
            </a:r>
            <a:br>
              <a:rPr lang="en-US" dirty="0"/>
            </a:br>
            <a:r>
              <a:rPr lang="en-US" dirty="0"/>
              <a:t>Time difference for sound wave to travel between ears</a:t>
            </a:r>
            <a:br>
              <a:rPr lang="en-US" dirty="0"/>
            </a:br>
            <a:endParaRPr lang="en-US" dirty="0"/>
          </a:p>
          <a:p>
            <a:pPr marL="666746" indent="-514350">
              <a:buAutoNum type="arabicPeriod" startAt="2"/>
            </a:pPr>
            <a:r>
              <a:rPr lang="en-US" dirty="0">
                <a:solidFill>
                  <a:schemeClr val="accent2"/>
                </a:solidFill>
              </a:rPr>
              <a:t>Interaural level differences: </a:t>
            </a:r>
            <a:br>
              <a:rPr lang="en-US" dirty="0"/>
            </a:br>
            <a:r>
              <a:rPr lang="en-US" dirty="0"/>
              <a:t>For high frequency sounds (&gt; 1.5 kHz), </a:t>
            </a:r>
            <a:br>
              <a:rPr lang="en-US" dirty="0"/>
            </a:br>
            <a:r>
              <a:rPr lang="en-US" dirty="0"/>
              <a:t>volume difference between ears used to determine source direction</a:t>
            </a:r>
            <a:br>
              <a:rPr lang="en-US" dirty="0"/>
            </a:br>
            <a:endParaRPr lang="en-US" dirty="0"/>
          </a:p>
          <a:p>
            <a:pPr marL="666746" indent="-514350">
              <a:buAutoNum type="arabicPeriod" startAt="2"/>
            </a:pPr>
            <a:r>
              <a:rPr lang="en-US" dirty="0">
                <a:solidFill>
                  <a:schemeClr val="accent2"/>
                </a:solidFill>
              </a:rPr>
              <a:t>Spectral filtering done by outer ears: </a:t>
            </a:r>
            <a:br>
              <a:rPr lang="en-US" dirty="0"/>
            </a:br>
            <a:r>
              <a:rPr lang="en-US" dirty="0"/>
              <a:t>Ear shape changes frequency heard</a:t>
            </a:r>
          </a:p>
        </p:txBody>
      </p:sp>
    </p:spTree>
    <p:extLst>
      <p:ext uri="{BB962C8B-B14F-4D97-AF65-F5344CB8AC3E}">
        <p14:creationId xmlns:p14="http://schemas.microsoft.com/office/powerpoint/2010/main" val="2921165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4F9F-5E8D-4EEF-A344-B949CB43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Audio Displays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651FC-A798-4ABC-886B-6186FD5D8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b="1" dirty="0"/>
              <a:t>Definition: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Audio displays </a:t>
            </a:r>
            <a:r>
              <a:rPr lang="en-US" dirty="0"/>
              <a:t>are computer interfaces that provide synthetic sound feedback to users interacting with the virtual world.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The sound can be </a:t>
            </a:r>
            <a:r>
              <a:rPr lang="en-US" dirty="0">
                <a:solidFill>
                  <a:schemeClr val="accent2"/>
                </a:solidFill>
              </a:rPr>
              <a:t>monaural</a:t>
            </a:r>
            <a:r>
              <a:rPr lang="en-US" dirty="0"/>
              <a:t> (both ears hear the same sound), </a:t>
            </a:r>
            <a:br>
              <a:rPr lang="en-US" dirty="0"/>
            </a:br>
            <a:r>
              <a:rPr lang="en-US" dirty="0"/>
              <a:t>or </a:t>
            </a:r>
            <a:r>
              <a:rPr lang="en-US" dirty="0">
                <a:solidFill>
                  <a:schemeClr val="accent2"/>
                </a:solidFill>
              </a:rPr>
              <a:t>binaural</a:t>
            </a:r>
            <a:r>
              <a:rPr lang="en-US" dirty="0"/>
              <a:t> (each ear hears a different sound)</a:t>
            </a:r>
          </a:p>
          <a:p>
            <a:pPr marL="1523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46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2BA76-77DF-460E-9D5F-53143DF0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Interaural Time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4A888-A838-4A2D-BAC3-2B47FAA43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4957893"/>
            <a:ext cx="11360800" cy="1133939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•	Takes fixed time to travel between ears</a:t>
            </a:r>
          </a:p>
          <a:p>
            <a:pPr marL="152396" indent="0">
              <a:buNone/>
            </a:pPr>
            <a:r>
              <a:rPr lang="en-US" dirty="0"/>
              <a:t>•	Can use time difference to determine sound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8439C-8023-4C8A-9C07-E15843F7A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955" y="1673339"/>
            <a:ext cx="5561400" cy="28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46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81C87-515C-4AEC-ADCC-F1B4547B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Spectral Filtering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FA086-6F72-4684-BE93-D0902A891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025005"/>
            <a:ext cx="11360800" cy="1066827"/>
          </a:xfrm>
        </p:spPr>
        <p:txBody>
          <a:bodyPr/>
          <a:lstStyle/>
          <a:p>
            <a:r>
              <a:rPr lang="en-US" dirty="0"/>
              <a:t>Ear shape filters sound depending on direction it is coming from. </a:t>
            </a:r>
          </a:p>
          <a:p>
            <a:r>
              <a:rPr lang="en-US" dirty="0"/>
              <a:t>This change in frequency determines sound source elevation.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8FC1D-B858-4E5C-BBC4-9EDCC5CD7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759" y="1578186"/>
            <a:ext cx="5740800" cy="32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29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C1D7-0286-4C68-9B38-D821E813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Natural Hearing vs. Headphones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51BA0-049C-4327-B909-79B17A859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461509"/>
            <a:ext cx="11360800" cy="929282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en-US" dirty="0"/>
              <a:t>In natural hearing,</a:t>
            </a:r>
            <a:br>
              <a:rPr lang="en-US" dirty="0"/>
            </a:br>
            <a:r>
              <a:rPr lang="en-US" dirty="0"/>
              <a:t>ear shape provides different audio response depending on sound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A86AA-C688-4541-938C-389F51002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49" y="1356967"/>
            <a:ext cx="7848751" cy="34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42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674B7-D4D7-4795-8C4B-A35DA807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Head-Related Transfer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479CC-9C9A-4E08-8100-6DD40F73F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4874004"/>
            <a:ext cx="11360800" cy="1217828"/>
          </a:xfrm>
        </p:spPr>
        <p:txBody>
          <a:bodyPr/>
          <a:lstStyle/>
          <a:p>
            <a:pPr marL="152396" indent="0">
              <a:buNone/>
            </a:pPr>
            <a:r>
              <a:rPr lang="en-US" dirty="0">
                <a:solidFill>
                  <a:schemeClr val="accent2"/>
                </a:solidFill>
              </a:rPr>
              <a:t>HRTFs </a:t>
            </a:r>
            <a:r>
              <a:rPr lang="en-US" dirty="0"/>
              <a:t>Definition:</a:t>
            </a:r>
          </a:p>
          <a:p>
            <a:pPr marL="152396" indent="0">
              <a:buNone/>
            </a:pPr>
            <a:r>
              <a:rPr lang="en-US" dirty="0"/>
              <a:t>functions that model how sound from a given location reaches the eardrum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40AEE-D2D5-49DE-80EC-5A6C40637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53" y="1440110"/>
            <a:ext cx="70199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13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C906-3909-4B6A-87D8-8430B4B0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HRTFs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9CE7E-8567-4847-B4FE-45B81A30A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Functions take into account,</a:t>
            </a:r>
          </a:p>
          <a:p>
            <a:pPr marL="152396" indent="0">
              <a:buNone/>
            </a:pPr>
            <a:r>
              <a:rPr lang="en-US" dirty="0"/>
              <a:t>•	Individual ear shape</a:t>
            </a:r>
          </a:p>
          <a:p>
            <a:pPr marL="152396" indent="0">
              <a:buNone/>
            </a:pPr>
            <a:r>
              <a:rPr lang="en-US" dirty="0"/>
              <a:t>•	Slope of shoulders</a:t>
            </a:r>
          </a:p>
          <a:p>
            <a:pPr marL="152396" indent="0">
              <a:buNone/>
            </a:pPr>
            <a:r>
              <a:rPr lang="en-US" dirty="0"/>
              <a:t>•	Head shape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So, each person has his/her own HRTF!</a:t>
            </a:r>
          </a:p>
          <a:p>
            <a:pPr marL="152396" indent="0">
              <a:buNone/>
            </a:pPr>
            <a:r>
              <a:rPr lang="en-US" dirty="0"/>
              <a:t>•	Need to have a parameterizable HRTFs</a:t>
            </a:r>
          </a:p>
          <a:p>
            <a:pPr marL="152396" indent="0">
              <a:buNone/>
            </a:pPr>
            <a:r>
              <a:rPr lang="en-US" dirty="0"/>
              <a:t>•	Some sound cards/APIs allow specifying an HRTF</a:t>
            </a:r>
          </a:p>
        </p:txBody>
      </p:sp>
    </p:spTree>
    <p:extLst>
      <p:ext uri="{BB962C8B-B14F-4D97-AF65-F5344CB8AC3E}">
        <p14:creationId xmlns:p14="http://schemas.microsoft.com/office/powerpoint/2010/main" val="3601549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75F0E4-F8C6-4F5E-B153-69DFF3FEC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499" y="909000"/>
            <a:ext cx="807300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45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BE0C2-C393-4D76-B2BE-335117B1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HRTFs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5A821-5B4E-4A6E-8B16-FC9C4AB58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302800"/>
            <a:ext cx="12325350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•	Small microphones placed into ear canals</a:t>
            </a:r>
          </a:p>
          <a:p>
            <a:pPr marL="152396" indent="0">
              <a:buNone/>
            </a:pPr>
            <a:r>
              <a:rPr lang="en-US" dirty="0"/>
              <a:t>•	Subject sits in an anechoic chamber</a:t>
            </a:r>
          </a:p>
          <a:p>
            <a:pPr marL="152396" indent="0">
              <a:buNone/>
            </a:pPr>
            <a:r>
              <a:rPr lang="en-US" dirty="0"/>
              <a:t>•	Can use a mannequin's head instead</a:t>
            </a:r>
          </a:p>
          <a:p>
            <a:pPr marL="152396" indent="0">
              <a:buNone/>
            </a:pPr>
            <a:r>
              <a:rPr lang="en-US" dirty="0"/>
              <a:t>•	Sounds played from a large number of locations around the chamber</a:t>
            </a:r>
          </a:p>
          <a:p>
            <a:pPr marL="152396" indent="0">
              <a:buNone/>
            </a:pPr>
            <a:r>
              <a:rPr lang="en-US" dirty="0"/>
              <a:t>•	HRTFs are constructed for this data</a:t>
            </a:r>
          </a:p>
          <a:p>
            <a:pPr marL="152396" indent="0">
              <a:buNone/>
            </a:pPr>
            <a:r>
              <a:rPr lang="en-US" dirty="0"/>
              <a:t>•	Sound signal filtered through inverse functions to place sound at desired</a:t>
            </a:r>
            <a:br>
              <a:rPr lang="en-US" dirty="0"/>
            </a:br>
            <a:r>
              <a:rPr lang="en-US" dirty="0"/>
              <a:t>        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DD178-4CC9-47A3-B275-507711FAE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874" y="593367"/>
            <a:ext cx="3632850" cy="28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24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78EA-D5F3-4B04-BBAA-1D5499A3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HRTFs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C53BB-0EEF-4FA0-8AE1-F0CF7235C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536633"/>
            <a:ext cx="10439400" cy="4555200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sz="2000" dirty="0"/>
              <a:t>HRTF is the Fourier transform of the in-ear microphone audio response  </a:t>
            </a:r>
            <a:br>
              <a:rPr lang="en-US" sz="2000" dirty="0"/>
            </a:br>
            <a:r>
              <a:rPr lang="en-US" sz="2000" dirty="0"/>
              <a:t>     HRIR = head related impulse response</a:t>
            </a:r>
            <a:br>
              <a:rPr lang="en-US" sz="2000" dirty="0"/>
            </a:b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From HRTF we calculate pairs of finite impulse response (FIR) filters for specific sound positions</a:t>
            </a:r>
          </a:p>
          <a:p>
            <a:pPr marL="152396" indent="0">
              <a:buNone/>
            </a:pPr>
            <a:r>
              <a:rPr lang="en-US" sz="2000" dirty="0"/>
              <a:t>    One filter per ear</a:t>
            </a:r>
            <a:br>
              <a:rPr lang="en-US" sz="2000" dirty="0"/>
            </a:br>
            <a:endParaRPr lang="en-US" sz="2000" dirty="0"/>
          </a:p>
          <a:p>
            <a:pPr marL="152396" indent="0">
              <a:buNone/>
            </a:pPr>
            <a:r>
              <a:rPr lang="en-US" sz="2000" dirty="0"/>
              <a:t>To place virtual sound at a position,  apply set of FIR filters for that position to the incoming sound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F5211-C414-4A59-A416-E6760C819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525" y="271900"/>
            <a:ext cx="1659450" cy="273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DBE886-62A7-4E7F-8776-9EE7B155C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505" y="3573817"/>
            <a:ext cx="4126545" cy="31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94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3EE3-EF05-4114-8321-9DF24E17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HRTF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1DD45-BF1C-45FE-ACFC-FF0904DD8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450" y="1838325"/>
            <a:ext cx="7359310" cy="476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62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E1179-5364-4976-BDAC-91BE07A7A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Environmental Effects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458EC-5A28-426B-BC72-B13AE77CD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Sound is also changed by objects in the environment</a:t>
            </a:r>
          </a:p>
          <a:p>
            <a:pPr marL="152396" indent="0">
              <a:buNone/>
            </a:pPr>
            <a:r>
              <a:rPr lang="en-US" dirty="0"/>
              <a:t>•	Can reverberate off of reflective objects</a:t>
            </a:r>
          </a:p>
          <a:p>
            <a:pPr marL="152396" indent="0">
              <a:buNone/>
            </a:pPr>
            <a:r>
              <a:rPr lang="en-US" dirty="0"/>
              <a:t>•	Can be absorbed by objects</a:t>
            </a:r>
          </a:p>
          <a:p>
            <a:pPr marL="152396" indent="0">
              <a:buNone/>
            </a:pPr>
            <a:r>
              <a:rPr lang="en-US" dirty="0"/>
              <a:t>•	Can be occluded by objects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Doppler shift</a:t>
            </a:r>
          </a:p>
          <a:p>
            <a:pPr marL="152396" indent="0">
              <a:buNone/>
            </a:pPr>
            <a:r>
              <a:rPr lang="en-US" dirty="0"/>
              <a:t>•	Moving sound sources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Need to simulate environmental audio properties</a:t>
            </a:r>
          </a:p>
          <a:p>
            <a:pPr marL="152396" indent="0">
              <a:buNone/>
            </a:pPr>
            <a:r>
              <a:rPr lang="en-US" dirty="0"/>
              <a:t>•	Takes significant processing power</a:t>
            </a:r>
          </a:p>
        </p:txBody>
      </p:sp>
    </p:spTree>
    <p:extLst>
      <p:ext uri="{BB962C8B-B14F-4D97-AF65-F5344CB8AC3E}">
        <p14:creationId xmlns:p14="http://schemas.microsoft.com/office/powerpoint/2010/main" val="266076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68358-0EEB-426D-BE20-EBB55BE0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Speakers Work</a:t>
            </a:r>
          </a:p>
        </p:txBody>
      </p:sp>
      <p:pic>
        <p:nvPicPr>
          <p:cNvPr id="5" name="Online Media 4" title="How Speakers Work">
            <a:hlinkClick r:id="" action="ppaction://media"/>
            <a:extLst>
              <a:ext uri="{FF2B5EF4-FFF2-40B4-BE49-F238E27FC236}">
                <a16:creationId xmlns:a16="http://schemas.microsoft.com/office/drawing/2014/main" id="{9E456BBB-29B0-4D5F-AAC0-3681C2E04B7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63817" y="1495338"/>
            <a:ext cx="8797255" cy="49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A8AD-2BCB-48DA-A843-F054D248B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Sound Reverberation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F42BE-5B1B-4C67-B8F7-109E8ED3E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478011"/>
            <a:ext cx="11509700" cy="1046614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dirty="0"/>
              <a:t>•	Need to consider first and second order reflections</a:t>
            </a:r>
          </a:p>
          <a:p>
            <a:pPr marL="152396" indent="0">
              <a:buNone/>
            </a:pPr>
            <a:r>
              <a:rPr lang="en-US" dirty="0"/>
              <a:t>•	Need to model material properties, objects in room,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9FE2C-6CEC-4967-927B-FBBD0D993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817" y="1356967"/>
            <a:ext cx="6503250" cy="36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34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A3F1D-3F6D-4FC2-AD6F-86D6A54B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Audio Processing: It turns out this is difficult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2C07B-50BB-4684-8A10-A2AAF7C19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875" y="1536633"/>
            <a:ext cx="11906250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All of this takes a lot of processing</a:t>
            </a:r>
          </a:p>
          <a:p>
            <a:pPr marL="152396" indent="0">
              <a:buNone/>
            </a:pPr>
            <a:r>
              <a:rPr lang="en-US" dirty="0"/>
              <a:t>•	Need to keep track of</a:t>
            </a:r>
          </a:p>
          <a:p>
            <a:pPr marL="152396" indent="0">
              <a:buNone/>
            </a:pPr>
            <a:r>
              <a:rPr lang="en-US" dirty="0"/>
              <a:t>•	Multiple (possibly moving) sound sources</a:t>
            </a:r>
          </a:p>
          <a:p>
            <a:pPr marL="152396" indent="0">
              <a:buNone/>
            </a:pPr>
            <a:r>
              <a:rPr lang="en-US" dirty="0"/>
              <a:t>•	Path of sounds through a dynamic environment</a:t>
            </a:r>
          </a:p>
          <a:p>
            <a:pPr marL="152396" indent="0">
              <a:buNone/>
            </a:pPr>
            <a:r>
              <a:rPr lang="en-US" dirty="0"/>
              <a:t>•	Position and orientation of listener(s)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Most sound cards only support a limited number of spatialized sound channels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Increasingly complex geometry increases load on audio system as well as visuals</a:t>
            </a:r>
          </a:p>
          <a:p>
            <a:pPr marL="152396" indent="0">
              <a:buNone/>
            </a:pPr>
            <a:r>
              <a:rPr lang="en-US" dirty="0"/>
              <a:t>•	That's why we fake it </a:t>
            </a:r>
          </a:p>
          <a:p>
            <a:pPr marL="152396" indent="0">
              <a:buNone/>
            </a:pPr>
            <a:r>
              <a:rPr lang="en-US" dirty="0"/>
              <a:t>•	GPUs might change this </a:t>
            </a:r>
          </a:p>
        </p:txBody>
      </p:sp>
    </p:spTree>
    <p:extLst>
      <p:ext uri="{BB962C8B-B14F-4D97-AF65-F5344CB8AC3E}">
        <p14:creationId xmlns:p14="http://schemas.microsoft.com/office/powerpoint/2010/main" val="947620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8B709-EA92-4254-BC0D-EB6345AB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GPU Based Audio Processing</a:t>
            </a:r>
          </a:p>
        </p:txBody>
      </p:sp>
      <p:pic>
        <p:nvPicPr>
          <p:cNvPr id="4" name="Online Media 3" title="GPUOpen: TrueAudio Next">
            <a:hlinkClick r:id="" action="ppaction://media"/>
            <a:extLst>
              <a:ext uri="{FF2B5EF4-FFF2-40B4-BE49-F238E27FC236}">
                <a16:creationId xmlns:a16="http://schemas.microsoft.com/office/drawing/2014/main" id="{3B6CB2DA-B0A0-4100-9063-72E7A692E84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97372" y="1451296"/>
            <a:ext cx="8830811" cy="496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53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D592-34DB-461B-B7B9-93AF7A608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GPU Based Audio Processing</a:t>
            </a:r>
          </a:p>
        </p:txBody>
      </p:sp>
      <p:pic>
        <p:nvPicPr>
          <p:cNvPr id="4" name="Online Media 3" title="NVIDIA VRWorks Audio Release 1.0">
            <a:hlinkClick r:id="" action="ppaction://media"/>
            <a:extLst>
              <a:ext uri="{FF2B5EF4-FFF2-40B4-BE49-F238E27FC236}">
                <a16:creationId xmlns:a16="http://schemas.microsoft.com/office/drawing/2014/main" id="{ABD169AB-1D69-4A37-B14C-C26FFA8C047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02422" y="1437139"/>
            <a:ext cx="8855978" cy="498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13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CB55-9E98-4B37-ACDE-721A56AF2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Audio SDKs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5181A-3DF1-493F-8FDE-EA6A8BD66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en-US" sz="2400" dirty="0"/>
              <a:t>Modern CPUs are fast enough to generate some spatial audio effects</a:t>
            </a:r>
            <a:br>
              <a:rPr lang="en-US" sz="2400" dirty="0"/>
            </a:br>
            <a:endParaRPr lang="en-US" sz="2400" dirty="0"/>
          </a:p>
          <a:p>
            <a:pPr marL="152396" indent="0">
              <a:buNone/>
            </a:pPr>
            <a:r>
              <a:rPr lang="en-US" sz="2400" dirty="0"/>
              <a:t>Several 3D audio SDKs exist:</a:t>
            </a:r>
            <a:br>
              <a:rPr lang="en-US" sz="2400" dirty="0"/>
            </a:br>
            <a:endParaRPr lang="en-US" sz="2400" dirty="0"/>
          </a:p>
          <a:p>
            <a:pPr marL="152396" indent="0">
              <a:buNone/>
            </a:pPr>
            <a:r>
              <a:rPr lang="en-US" sz="2400" dirty="0" err="1"/>
              <a:t>OpenAL</a:t>
            </a:r>
            <a:endParaRPr lang="en-US" sz="2400" dirty="0"/>
          </a:p>
          <a:p>
            <a:pPr marL="152396" indent="0">
              <a:buNone/>
            </a:pPr>
            <a:r>
              <a:rPr lang="en-US" sz="1800" dirty="0"/>
              <a:t>•</a:t>
            </a:r>
            <a:r>
              <a:rPr lang="en-US" sz="2400" dirty="0"/>
              <a:t>	</a:t>
            </a:r>
            <a:r>
              <a:rPr lang="en-US" sz="1800" dirty="0"/>
              <a:t>www.openal.org</a:t>
            </a:r>
          </a:p>
          <a:p>
            <a:pPr marL="152396" indent="0">
              <a:buNone/>
            </a:pPr>
            <a:r>
              <a:rPr lang="en-US" sz="1800" dirty="0"/>
              <a:t>•	Open source, cross platform</a:t>
            </a:r>
          </a:p>
          <a:p>
            <a:pPr marL="152396" indent="0">
              <a:buNone/>
            </a:pPr>
            <a:r>
              <a:rPr lang="en-US" sz="1800" dirty="0"/>
              <a:t>•	Renders multichannel three-dimensional positional audio</a:t>
            </a:r>
            <a:br>
              <a:rPr lang="en-US" sz="1800" dirty="0"/>
            </a:br>
            <a:endParaRPr lang="en-US" sz="1800" dirty="0"/>
          </a:p>
          <a:p>
            <a:pPr marL="152396" indent="0">
              <a:buNone/>
            </a:pPr>
            <a:r>
              <a:rPr lang="en-US" sz="2400" dirty="0"/>
              <a:t>Google VR SDK</a:t>
            </a:r>
          </a:p>
          <a:p>
            <a:pPr marL="152396" indent="0">
              <a:buNone/>
            </a:pPr>
            <a:r>
              <a:rPr lang="en-US" sz="1800" dirty="0"/>
              <a:t>•	Android, iOS, Unity</a:t>
            </a:r>
          </a:p>
          <a:p>
            <a:pPr marL="152396" indent="0">
              <a:buNone/>
            </a:pPr>
            <a:r>
              <a:rPr lang="en-US" sz="1800" dirty="0"/>
              <a:t>•	</a:t>
            </a:r>
            <a:r>
              <a:rPr lang="en-US" sz="1800" dirty="0">
                <a:hlinkClick r:id="rId2"/>
              </a:rPr>
              <a:t>https://developers.google.com/vr/concepts/spatial-audio</a:t>
            </a:r>
            <a:br>
              <a:rPr lang="en-US" sz="1800" dirty="0"/>
            </a:br>
            <a:endParaRPr lang="en-US" sz="2400" dirty="0"/>
          </a:p>
          <a:p>
            <a:pPr marL="152396" indent="0">
              <a:buNone/>
            </a:pPr>
            <a:r>
              <a:rPr lang="en-US" sz="2400" dirty="0"/>
              <a:t>Oculus</a:t>
            </a:r>
          </a:p>
          <a:p>
            <a:pPr marL="152396" indent="0">
              <a:buNone/>
            </a:pPr>
            <a:r>
              <a:rPr lang="en-US" sz="1800" dirty="0"/>
              <a:t>•	https://developer3.oculus.com/documentation/audiosdk/latest/</a:t>
            </a:r>
          </a:p>
          <a:p>
            <a:pPr marL="152396" indent="0">
              <a:buNone/>
            </a:pPr>
            <a:r>
              <a:rPr lang="en-US" sz="1800" dirty="0"/>
              <a:t>•	Microsoft DirectX, Unity, </a:t>
            </a:r>
            <a:r>
              <a:rPr lang="en-US" sz="1800" dirty="0" err="1"/>
              <a:t>etc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25761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4538-96C5-496B-9D4A-7B9AD52A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Google VR and Unity</a:t>
            </a:r>
          </a:p>
        </p:txBody>
      </p:sp>
      <p:pic>
        <p:nvPicPr>
          <p:cNvPr id="4" name="Online Media 3" title="Google VR Spatial Audio Example (Google Cardboard)">
            <a:hlinkClick r:id="" action="ppaction://media"/>
            <a:extLst>
              <a:ext uri="{FF2B5EF4-FFF2-40B4-BE49-F238E27FC236}">
                <a16:creationId xmlns:a16="http://schemas.microsoft.com/office/drawing/2014/main" id="{C7209C12-4B50-467D-8929-563FFDB34B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28924" y="1428225"/>
            <a:ext cx="8126137" cy="457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0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8D19-34F7-423A-A114-59801779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 for Audio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090A4-0DA7-4F97-98EC-27658A7F0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In VR users want more realism and complexity and performance</a:t>
            </a:r>
          </a:p>
          <a:p>
            <a:endParaRPr lang="en-US" dirty="0"/>
          </a:p>
          <a:p>
            <a:pPr marL="152396" indent="0">
              <a:buNone/>
            </a:pPr>
            <a:r>
              <a:rPr lang="en-US" dirty="0"/>
              <a:t>Sound can significantly enhance realism</a:t>
            </a:r>
          </a:p>
          <a:p>
            <a:pPr marL="152396" indent="0">
              <a:buNone/>
            </a:pPr>
            <a:r>
              <a:rPr lang="en-US" dirty="0"/>
              <a:t>Example: Forest sounds when traveling through a virtual woods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Sound can enhance user experience</a:t>
            </a:r>
          </a:p>
          <a:p>
            <a:pPr marL="152396" indent="0">
              <a:buNone/>
            </a:pPr>
            <a:r>
              <a:rPr lang="en-US" dirty="0"/>
              <a:t>Example: Mood music in horror games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Sound can provide valuable user interface feedback</a:t>
            </a:r>
          </a:p>
          <a:p>
            <a:pPr marL="152396" indent="0">
              <a:buNone/>
            </a:pPr>
            <a:r>
              <a:rPr lang="en-US" dirty="0"/>
              <a:t>Example: Alert in training simulation</a:t>
            </a:r>
          </a:p>
        </p:txBody>
      </p:sp>
    </p:spTree>
    <p:extLst>
      <p:ext uri="{BB962C8B-B14F-4D97-AF65-F5344CB8AC3E}">
        <p14:creationId xmlns:p14="http://schemas.microsoft.com/office/powerpoint/2010/main" val="4659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2A61-00E3-4CC4-B528-F7468FC13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Virtual Reality Audio Overview</a:t>
            </a:r>
          </a:p>
        </p:txBody>
      </p:sp>
      <p:pic>
        <p:nvPicPr>
          <p:cNvPr id="4" name="Online Media 3" title="Is 3D Audio The Future Of Listening?">
            <a:hlinkClick r:id="" action="ppaction://media"/>
            <a:extLst>
              <a:ext uri="{FF2B5EF4-FFF2-40B4-BE49-F238E27FC236}">
                <a16:creationId xmlns:a16="http://schemas.microsoft.com/office/drawing/2014/main" id="{C2E5C588-50B0-4AE7-9F85-6261BDF9B1C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7196" y="1464403"/>
            <a:ext cx="8671421" cy="487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1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816C-0F83-472C-8FD2-04E21ABE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Acquiring Audio Assets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115CD-560A-41E5-B35C-AF2E1D1E6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52396" indent="0">
              <a:buNone/>
            </a:pPr>
            <a:r>
              <a:rPr lang="en-US" dirty="0"/>
              <a:t>Sounds can be captured or synthesized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Recorded sounds</a:t>
            </a:r>
          </a:p>
          <a:p>
            <a:r>
              <a:rPr lang="en-US" dirty="0"/>
              <a:t>Cheap to play</a:t>
            </a:r>
          </a:p>
          <a:p>
            <a:r>
              <a:rPr lang="en-US" dirty="0"/>
              <a:t>Easy to create realism</a:t>
            </a:r>
          </a:p>
          <a:p>
            <a:r>
              <a:rPr lang="en-US" dirty="0"/>
              <a:t>Expensive to store and move</a:t>
            </a:r>
          </a:p>
          <a:p>
            <a:r>
              <a:rPr lang="en-US" dirty="0"/>
              <a:t>Difficult to manipulate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Synthetic Sounds</a:t>
            </a:r>
          </a:p>
          <a:p>
            <a:r>
              <a:rPr lang="en-US" dirty="0"/>
              <a:t>Cheap to store and move</a:t>
            </a:r>
          </a:p>
          <a:p>
            <a:r>
              <a:rPr lang="en-US" dirty="0"/>
              <a:t>Easy to manipulate</a:t>
            </a:r>
          </a:p>
          <a:p>
            <a:r>
              <a:rPr lang="en-US" dirty="0"/>
              <a:t>Expensive to synthesize</a:t>
            </a:r>
          </a:p>
          <a:p>
            <a:r>
              <a:rPr lang="en-US" dirty="0"/>
              <a:t>Realism difficult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7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BB0C2-11E3-449D-8C0D-616BD8844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Audio Recordings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4BEB5-101C-484B-93CD-F18B478B7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3228975"/>
            <a:ext cx="11360800" cy="286285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Monaural: One microphone, no positioning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Stereo: Two microphones, several feet apart</a:t>
            </a:r>
            <a:br>
              <a:rPr lang="en-US" dirty="0"/>
            </a:br>
            <a:r>
              <a:rPr lang="en-US" dirty="0"/>
              <a:t>               Perceived sound position as recorded by microphones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Binaural: Microphones embedded in dummy head.</a:t>
            </a:r>
            <a:br>
              <a:rPr lang="en-US" dirty="0"/>
            </a:br>
            <a:r>
              <a:rPr lang="en-US" dirty="0"/>
              <a:t>                 Audio filtered by head shape</a:t>
            </a:r>
            <a:br>
              <a:rPr lang="en-US" dirty="0"/>
            </a:br>
            <a:endParaRPr lang="en-US" dirty="0"/>
          </a:p>
          <a:p>
            <a:r>
              <a:rPr lang="en-US" dirty="0"/>
              <a:t>3D: Microphones in ears of actual person.</a:t>
            </a:r>
            <a:br>
              <a:rPr lang="en-US" dirty="0"/>
            </a:br>
            <a:r>
              <a:rPr lang="en-US" dirty="0"/>
              <a:t>        Generate a HRTF based on ear shape and audio response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72E03-B9F4-4AF0-AEDC-8CDBD4D48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347914"/>
            <a:ext cx="5523975" cy="1708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D755B-B4E4-4D7D-8CB9-FB4FE9E32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363" y="578291"/>
            <a:ext cx="1942899" cy="24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92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D685-928F-44AC-97CC-25B9DA090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Synthetic Sound Production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01D44-48D0-4619-894D-E8976E43F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558" y="1536633"/>
            <a:ext cx="11591842" cy="3228314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sz="3200" dirty="0"/>
              <a:t>Complex sounds can be built from simple waveforms </a:t>
            </a:r>
          </a:p>
          <a:p>
            <a:r>
              <a:rPr lang="en-US" dirty="0"/>
              <a:t>e.g. sawtooth, sine, etc. </a:t>
            </a:r>
          </a:p>
          <a:p>
            <a:r>
              <a:rPr lang="en-US" dirty="0"/>
              <a:t>waveform parameters (frequency, amplitude) could be  from motion data,</a:t>
            </a:r>
            <a:br>
              <a:rPr lang="en-US" dirty="0"/>
            </a:br>
            <a:r>
              <a:rPr lang="en-US" dirty="0"/>
              <a:t>e.g. object velocity</a:t>
            </a:r>
          </a:p>
          <a:p>
            <a:r>
              <a:rPr lang="en-US" dirty="0"/>
              <a:t>can combine wave forms in various ways</a:t>
            </a:r>
          </a:p>
          <a:p>
            <a:r>
              <a:rPr lang="en-US" dirty="0"/>
              <a:t>this is what classic synthesizers do</a:t>
            </a:r>
          </a:p>
          <a:p>
            <a:r>
              <a:rPr lang="en-US" dirty="0"/>
              <a:t>works well for many non-speech sounds</a:t>
            </a:r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F25BE-F67F-4793-AEB0-BE79ADEA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4764947"/>
            <a:ext cx="7714201" cy="18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59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4D01-D4CA-4E08-8D7B-F6CD6B28C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50" y="4091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Audio Workstation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C1A36-ECD2-4194-BF70-2D4B34EE9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006989"/>
            <a:ext cx="11360800" cy="14694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Software for recording, editing, producing audio files</a:t>
            </a:r>
            <a:br>
              <a:rPr lang="en-US" dirty="0"/>
            </a:br>
            <a:r>
              <a:rPr lang="en-US" dirty="0"/>
              <a:t>Mixing console, synthesizer, waveform editor,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Wide variety available</a:t>
            </a:r>
            <a:br>
              <a:rPr lang="en-US" dirty="0"/>
            </a:br>
            <a:r>
              <a:rPr lang="en-US" dirty="0"/>
              <a:t>https://en.wikipedia.org/wiki/Digital_audio_workstation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78DBB-BFDC-47B1-94C3-B66635F2A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1116261"/>
            <a:ext cx="10015350" cy="374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97266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16539</TotalTime>
  <Words>389</Words>
  <Application>Microsoft Office PowerPoint</Application>
  <PresentationFormat>Widescreen</PresentationFormat>
  <Paragraphs>167</Paragraphs>
  <Slides>35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</vt:lpstr>
      <vt:lpstr>Lato</vt:lpstr>
      <vt:lpstr>Lato Medium</vt:lpstr>
      <vt:lpstr>SampleSlides</vt:lpstr>
      <vt:lpstr>PowerPoint Presentation</vt:lpstr>
      <vt:lpstr>Audio Displays</vt:lpstr>
      <vt:lpstr>How Speakers Work</vt:lpstr>
      <vt:lpstr>Motivation for Audio</vt:lpstr>
      <vt:lpstr>Virtual Reality Audio Overview</vt:lpstr>
      <vt:lpstr>Acquiring Audio Assets</vt:lpstr>
      <vt:lpstr>Types of Audio Recordings</vt:lpstr>
      <vt:lpstr>Synthetic Sound Production</vt:lpstr>
      <vt:lpstr>Digital Audio Workstation Software</vt:lpstr>
      <vt:lpstr>Audio Display Properties</vt:lpstr>
      <vt:lpstr>Channels and Masking</vt:lpstr>
      <vt:lpstr>Audio Displays: Head-Worn</vt:lpstr>
      <vt:lpstr>Audio Displays: Room Mounted</vt:lpstr>
      <vt:lpstr>Spatialization and Localization</vt:lpstr>
      <vt:lpstr>Stereo Sound</vt:lpstr>
      <vt:lpstr>3D Spatial Sound</vt:lpstr>
      <vt:lpstr>Spatialized Audio Effects</vt:lpstr>
      <vt:lpstr>Example: BoomRoom</vt:lpstr>
      <vt:lpstr>Audio Localization</vt:lpstr>
      <vt:lpstr>Interaural Time Difference</vt:lpstr>
      <vt:lpstr>Spectral Filtering</vt:lpstr>
      <vt:lpstr>Natural Hearing vs. Headphones</vt:lpstr>
      <vt:lpstr>Head-Related Transfer Functions</vt:lpstr>
      <vt:lpstr>HRTFs</vt:lpstr>
      <vt:lpstr>PowerPoint Presentation</vt:lpstr>
      <vt:lpstr>Constructing HRTFs</vt:lpstr>
      <vt:lpstr>Using HRTFs</vt:lpstr>
      <vt:lpstr>HRTF processing</vt:lpstr>
      <vt:lpstr>Environmental Effects</vt:lpstr>
      <vt:lpstr>Sound Reverberation</vt:lpstr>
      <vt:lpstr>Audio Processing: It turns out this is difficult</vt:lpstr>
      <vt:lpstr>GPU Based Audio Processing</vt:lpstr>
      <vt:lpstr>GPU Based Audio Processing</vt:lpstr>
      <vt:lpstr>Audio SDKs</vt:lpstr>
      <vt:lpstr>Google VR and Unity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189</cp:revision>
  <dcterms:created xsi:type="dcterms:W3CDTF">2017-05-11T14:02:37Z</dcterms:created>
  <dcterms:modified xsi:type="dcterms:W3CDTF">2019-04-22T18:03:34Z</dcterms:modified>
</cp:coreProperties>
</file>